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pen Sans Extra Bold" panose="020B0604020202020204" charset="0"/>
      <p:regular r:id="rId18"/>
    </p:embeddedFont>
    <p:embeddedFont>
      <p:font typeface="Poppins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5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6795" y="2494652"/>
            <a:ext cx="8795136" cy="518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4"/>
              </a:lnSpc>
            </a:pPr>
            <a:r>
              <a:rPr lang="en-US" sz="587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Analysis of Workforce Metrics and Financial Performance</a:t>
            </a:r>
          </a:p>
          <a:p>
            <a:pPr algn="l">
              <a:lnSpc>
                <a:spcPts val="8224"/>
              </a:lnSpc>
            </a:pPr>
            <a:endParaRPr lang="en-US" sz="5874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8224"/>
              </a:lnSpc>
              <a:spcBef>
                <a:spcPct val="0"/>
              </a:spcBef>
            </a:pPr>
            <a:r>
              <a:rPr lang="en-US" sz="587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940442" y="2608952"/>
            <a:ext cx="9146584" cy="5246370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810" r="-48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91331" y="6631448"/>
            <a:ext cx="7366063" cy="50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Renad Majed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0442" y="1660621"/>
            <a:ext cx="9796713" cy="24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785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Average Salary by Department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785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"Human Resources has the highest average salary."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785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the reasons behind salary differences across departments.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7296" y="136623"/>
            <a:ext cx="7274437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Department Dashboard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endParaRPr lang="en-US" sz="45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76031" y="4446919"/>
            <a:ext cx="15135939" cy="4811381"/>
          </a:xfrm>
          <a:custGeom>
            <a:avLst/>
            <a:gdLst/>
            <a:ahLst/>
            <a:cxnLst/>
            <a:rect l="l" t="t" r="r" b="b"/>
            <a:pathLst>
              <a:path w="15135939" h="4811381">
                <a:moveTo>
                  <a:pt x="0" y="0"/>
                </a:moveTo>
                <a:lnTo>
                  <a:pt x="15135938" y="0"/>
                </a:lnTo>
                <a:lnTo>
                  <a:pt x="15135938" y="4811381"/>
                </a:lnTo>
                <a:lnTo>
                  <a:pt x="0" y="4811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223" r="-4680" b="-59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" b="-72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928248" y="561496"/>
            <a:ext cx="5205775" cy="2745859"/>
          </a:xfrm>
          <a:custGeom>
            <a:avLst/>
            <a:gdLst/>
            <a:ahLst/>
            <a:cxnLst/>
            <a:rect l="l" t="t" r="r" b="b"/>
            <a:pathLst>
              <a:path w="5205775" h="2745859">
                <a:moveTo>
                  <a:pt x="0" y="0"/>
                </a:moveTo>
                <a:lnTo>
                  <a:pt x="5205775" y="0"/>
                </a:lnTo>
                <a:lnTo>
                  <a:pt x="5205775" y="2745859"/>
                </a:lnTo>
                <a:lnTo>
                  <a:pt x="0" y="274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94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65652" y="3587046"/>
            <a:ext cx="5068371" cy="2878896"/>
          </a:xfrm>
          <a:custGeom>
            <a:avLst/>
            <a:gdLst/>
            <a:ahLst/>
            <a:cxnLst/>
            <a:rect l="l" t="t" r="r" b="b"/>
            <a:pathLst>
              <a:path w="5068371" h="2878896">
                <a:moveTo>
                  <a:pt x="0" y="0"/>
                </a:moveTo>
                <a:lnTo>
                  <a:pt x="5068371" y="0"/>
                </a:lnTo>
                <a:lnTo>
                  <a:pt x="5068371" y="2878896"/>
                </a:lnTo>
                <a:lnTo>
                  <a:pt x="0" y="287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286" r="-956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65652" y="6742167"/>
            <a:ext cx="4993219" cy="2983337"/>
          </a:xfrm>
          <a:custGeom>
            <a:avLst/>
            <a:gdLst/>
            <a:ahLst/>
            <a:cxnLst/>
            <a:rect l="l" t="t" r="r" b="b"/>
            <a:pathLst>
              <a:path w="4993219" h="2983337">
                <a:moveTo>
                  <a:pt x="0" y="0"/>
                </a:moveTo>
                <a:lnTo>
                  <a:pt x="4993219" y="0"/>
                </a:lnTo>
                <a:lnTo>
                  <a:pt x="4993219" y="2983337"/>
                </a:lnTo>
                <a:lnTo>
                  <a:pt x="0" y="298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5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00267" y="1673977"/>
            <a:ext cx="3889492" cy="97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02"/>
              </a:lnSpc>
              <a:spcBef>
                <a:spcPct val="0"/>
              </a:spcBef>
            </a:pPr>
            <a:r>
              <a:rPr lang="en-US" sz="5644" b="1" u="none" strike="noStrik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Statistics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861" y="646743"/>
            <a:ext cx="7274437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Financial Dashboard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endParaRPr lang="en-US" sz="45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3221" y="2180266"/>
            <a:ext cx="8586703" cy="654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Overtime Hours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"Total overtime hours: 9,000"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Reflect on the implications of high overtime on finances.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endParaRPr lang="en-US" sz="234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287"/>
              </a:lnSpc>
              <a:spcBef>
                <a:spcPct val="0"/>
              </a:spcBef>
            </a:pPr>
            <a:endParaRPr lang="en-US" sz="234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Job Rate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"Average job rate: $3.59"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Compare job rates against industry benchmarks.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endParaRPr lang="en-US" sz="234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287"/>
              </a:lnSpc>
              <a:spcBef>
                <a:spcPct val="0"/>
              </a:spcBef>
            </a:pPr>
            <a:endParaRPr lang="en-US" sz="234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Annual Salary Insights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"Total annual salary: $17 million"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Address the financial impact on the organization.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00045" y="1598726"/>
            <a:ext cx="5898282" cy="7659574"/>
          </a:xfrm>
          <a:custGeom>
            <a:avLst/>
            <a:gdLst/>
            <a:ahLst/>
            <a:cxnLst/>
            <a:rect l="l" t="t" r="r" b="b"/>
            <a:pathLst>
              <a:path w="5898282" h="7659574">
                <a:moveTo>
                  <a:pt x="0" y="0"/>
                </a:moveTo>
                <a:lnTo>
                  <a:pt x="5898281" y="0"/>
                </a:lnTo>
                <a:lnTo>
                  <a:pt x="5898281" y="7659574"/>
                </a:lnTo>
                <a:lnTo>
                  <a:pt x="0" y="765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2861" y="646743"/>
            <a:ext cx="7274437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Financial Dashboard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endParaRPr lang="en-US" sz="45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0606" y="3255155"/>
            <a:ext cx="8363394" cy="268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sz="3088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Annual Salary by Gender</a:t>
            </a:r>
          </a:p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sz="308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"Average annual salary by gender: Males earn more."</a:t>
            </a:r>
          </a:p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sz="308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pay equity and strategies for improvement.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23404" y="2346523"/>
            <a:ext cx="12241192" cy="3578195"/>
          </a:xfrm>
          <a:custGeom>
            <a:avLst/>
            <a:gdLst/>
            <a:ahLst/>
            <a:cxnLst/>
            <a:rect l="l" t="t" r="r" b="b"/>
            <a:pathLst>
              <a:path w="12241192" h="3578195">
                <a:moveTo>
                  <a:pt x="0" y="0"/>
                </a:moveTo>
                <a:lnTo>
                  <a:pt x="12241192" y="0"/>
                </a:lnTo>
                <a:lnTo>
                  <a:pt x="12241192" y="3578195"/>
                </a:lnTo>
                <a:lnTo>
                  <a:pt x="0" y="357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64832" y="536362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Financial 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13769" y="6271808"/>
            <a:ext cx="9260463" cy="298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3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Annual Salary by Year</a:t>
            </a:r>
          </a:p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3" b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"2019 had the highest total annual salary."</a:t>
            </a:r>
          </a:p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3" b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Analyze trends over the years and their implications.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24653" y="1882619"/>
            <a:ext cx="12238693" cy="4696001"/>
          </a:xfrm>
          <a:custGeom>
            <a:avLst/>
            <a:gdLst/>
            <a:ahLst/>
            <a:cxnLst/>
            <a:rect l="l" t="t" r="r" b="b"/>
            <a:pathLst>
              <a:path w="12238693" h="4696001">
                <a:moveTo>
                  <a:pt x="0" y="0"/>
                </a:moveTo>
                <a:lnTo>
                  <a:pt x="12238694" y="0"/>
                </a:lnTo>
                <a:lnTo>
                  <a:pt x="12238694" y="4696001"/>
                </a:lnTo>
                <a:lnTo>
                  <a:pt x="0" y="469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2861" y="646743"/>
            <a:ext cx="7274437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Financial Dashboard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endParaRPr lang="en-US" sz="45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14147" y="6912428"/>
            <a:ext cx="10859707" cy="26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  <a:spcBef>
                <a:spcPct val="0"/>
              </a:spcBef>
            </a:pPr>
            <a:r>
              <a:rPr lang="en-US" sz="2973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Average Salary vs. Job Rate by Department</a:t>
            </a:r>
          </a:p>
          <a:p>
            <a:pPr algn="ctr">
              <a:lnSpc>
                <a:spcPts val="4162"/>
              </a:lnSpc>
              <a:spcBef>
                <a:spcPct val="0"/>
              </a:spcBef>
            </a:pPr>
            <a:r>
              <a:rPr lang="en-US" sz="2973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"Human Resources has the highest average monthly salary ($2,070) and job rate (4.36)."</a:t>
            </a:r>
          </a:p>
          <a:p>
            <a:pPr algn="ctr">
              <a:lnSpc>
                <a:spcPts val="4162"/>
              </a:lnSpc>
              <a:spcBef>
                <a:spcPct val="0"/>
              </a:spcBef>
            </a:pPr>
            <a:r>
              <a:rPr lang="en-US" sz="2973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the relationship between job rates and salaries.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62" r="-431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839" r="-54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2912435" y="512986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01156" y="3357929"/>
            <a:ext cx="5312418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Employee Dashboard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1156" y="3935302"/>
            <a:ext cx="5312418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Department Dashboard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01156" y="5054641"/>
            <a:ext cx="5150414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Financial Dashboard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505464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030" y="0"/>
            <a:ext cx="17961940" cy="10287000"/>
          </a:xfrm>
          <a:custGeom>
            <a:avLst/>
            <a:gdLst/>
            <a:ahLst/>
            <a:cxnLst/>
            <a:rect l="l" t="t" r="r" b="b"/>
            <a:pathLst>
              <a:path w="17961940" h="10287000">
                <a:moveTo>
                  <a:pt x="0" y="0"/>
                </a:moveTo>
                <a:lnTo>
                  <a:pt x="17961940" y="0"/>
                </a:lnTo>
                <a:lnTo>
                  <a:pt x="179619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9267708" cy="10556306"/>
            <a:chOff x="0" y="0"/>
            <a:chExt cx="871889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1889" cy="993118"/>
            </a:xfrm>
            <a:custGeom>
              <a:avLst/>
              <a:gdLst/>
              <a:ahLst/>
              <a:cxnLst/>
              <a:rect l="l" t="t" r="r" b="b"/>
              <a:pathLst>
                <a:path w="871889" h="993118">
                  <a:moveTo>
                    <a:pt x="290787" y="19070"/>
                  </a:moveTo>
                  <a:cubicBezTo>
                    <a:pt x="335342" y="7556"/>
                    <a:pt x="386304" y="0"/>
                    <a:pt x="436179" y="0"/>
                  </a:cubicBezTo>
                  <a:cubicBezTo>
                    <a:pt x="486056" y="0"/>
                    <a:pt x="534050" y="6476"/>
                    <a:pt x="578279" y="17990"/>
                  </a:cubicBezTo>
                  <a:cubicBezTo>
                    <a:pt x="579221" y="18350"/>
                    <a:pt x="580161" y="18350"/>
                    <a:pt x="581102" y="18710"/>
                  </a:cubicBezTo>
                  <a:cubicBezTo>
                    <a:pt x="747199" y="64765"/>
                    <a:pt x="869536" y="186379"/>
                    <a:pt x="871889" y="332507"/>
                  </a:cubicBezTo>
                  <a:lnTo>
                    <a:pt x="871889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2353" y="185660"/>
                    <a:pt x="122808" y="64045"/>
                    <a:pt x="290787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871889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110424" y="3790117"/>
            <a:ext cx="6801791" cy="1910166"/>
          </a:xfrm>
          <a:custGeom>
            <a:avLst/>
            <a:gdLst/>
            <a:ahLst/>
            <a:cxnLst/>
            <a:rect l="l" t="t" r="r" b="b"/>
            <a:pathLst>
              <a:path w="6801791" h="1910166">
                <a:moveTo>
                  <a:pt x="0" y="0"/>
                </a:moveTo>
                <a:lnTo>
                  <a:pt x="6801791" y="0"/>
                </a:lnTo>
                <a:lnTo>
                  <a:pt x="6801791" y="1910166"/>
                </a:lnTo>
                <a:lnTo>
                  <a:pt x="0" y="191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5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110424" y="6819879"/>
            <a:ext cx="6738696" cy="2438421"/>
          </a:xfrm>
          <a:custGeom>
            <a:avLst/>
            <a:gdLst/>
            <a:ahLst/>
            <a:cxnLst/>
            <a:rect l="l" t="t" r="r" b="b"/>
            <a:pathLst>
              <a:path w="6738696" h="2438421">
                <a:moveTo>
                  <a:pt x="0" y="0"/>
                </a:moveTo>
                <a:lnTo>
                  <a:pt x="6738696" y="0"/>
                </a:lnTo>
                <a:lnTo>
                  <a:pt x="6738696" y="2438421"/>
                </a:lnTo>
                <a:lnTo>
                  <a:pt x="0" y="243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61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00692" y="1037057"/>
            <a:ext cx="7405587" cy="76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Employees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0981" y="2308423"/>
            <a:ext cx="8593019" cy="746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4"/>
              </a:lnSpc>
            </a:pPr>
            <a:r>
              <a:rPr lang="en-US" sz="211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 of Total Employees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</a:t>
            </a: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nsight: "Total employees: 299"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Highlight the importance of workforce size in relation to company goals.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endParaRPr lang="en-US" sz="2110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Sick Leaves Overview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"Total sick leaves: 1,000"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the potential impact of high sick leave on productivity.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endParaRPr lang="en-US" sz="2110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Salary Insights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"Average monthly salary: $2,070"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Compare this with industry averages to assess competitiveness.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endParaRPr lang="en-US" sz="2110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2954"/>
              </a:lnSpc>
              <a:spcBef>
                <a:spcPct val="0"/>
              </a:spcBef>
            </a:pPr>
            <a:endParaRPr lang="en-US" sz="2110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Overtime Insights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"Average overtime: 13.70 hours"</a:t>
            </a:r>
          </a:p>
          <a:p>
            <a:pPr algn="l">
              <a:lnSpc>
                <a:spcPts val="2954"/>
              </a:lnSpc>
              <a:spcBef>
                <a:spcPct val="0"/>
              </a:spcBef>
            </a:pPr>
            <a:r>
              <a:rPr lang="en-US" sz="2110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Address how overtime may indicate workload issues.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7857" y="1534999"/>
            <a:ext cx="7201443" cy="4248999"/>
          </a:xfrm>
          <a:custGeom>
            <a:avLst/>
            <a:gdLst/>
            <a:ahLst/>
            <a:cxnLst/>
            <a:rect l="l" t="t" r="r" b="b"/>
            <a:pathLst>
              <a:path w="7201443" h="4248999">
                <a:moveTo>
                  <a:pt x="0" y="0"/>
                </a:moveTo>
                <a:lnTo>
                  <a:pt x="7201443" y="0"/>
                </a:lnTo>
                <a:lnTo>
                  <a:pt x="7201443" y="4249000"/>
                </a:lnTo>
                <a:lnTo>
                  <a:pt x="0" y="424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7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99960" y="6211029"/>
            <a:ext cx="4317238" cy="3680449"/>
          </a:xfrm>
          <a:custGeom>
            <a:avLst/>
            <a:gdLst/>
            <a:ahLst/>
            <a:cxnLst/>
            <a:rect l="l" t="t" r="r" b="b"/>
            <a:pathLst>
              <a:path w="4317238" h="3680449">
                <a:moveTo>
                  <a:pt x="0" y="0"/>
                </a:moveTo>
                <a:lnTo>
                  <a:pt x="4317238" y="0"/>
                </a:lnTo>
                <a:lnTo>
                  <a:pt x="4317238" y="3680449"/>
                </a:lnTo>
                <a:lnTo>
                  <a:pt x="0" y="368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3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93727" y="600076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Employees 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59928"/>
            <a:ext cx="8115300" cy="490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Gender Breakdown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"Total employees by gender: Male 51.66%, Female 48.38%"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diversity and gender representation in the workforce.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endParaRPr lang="en-US" sz="2791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Unpaid Leaves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"Total unpaid leaves: 532"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Analyze reasons for unpaid leaves and their impact.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15333" y="-273392"/>
            <a:ext cx="19361442" cy="10833783"/>
            <a:chOff x="0" y="0"/>
            <a:chExt cx="5099310" cy="28533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9310" cy="2853342"/>
            </a:xfrm>
            <a:custGeom>
              <a:avLst/>
              <a:gdLst/>
              <a:ahLst/>
              <a:cxnLst/>
              <a:rect l="l" t="t" r="r" b="b"/>
              <a:pathLst>
                <a:path w="5099310" h="2853342">
                  <a:moveTo>
                    <a:pt x="0" y="0"/>
                  </a:moveTo>
                  <a:lnTo>
                    <a:pt x="5099310" y="0"/>
                  </a:lnTo>
                  <a:lnTo>
                    <a:pt x="5099310" y="2853342"/>
                  </a:lnTo>
                  <a:lnTo>
                    <a:pt x="0" y="2853342"/>
                  </a:lnTo>
                  <a:close/>
                </a:path>
              </a:pathLst>
            </a:custGeom>
            <a:solidFill>
              <a:srgbClr val="145DA0">
                <a:alpha val="5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99310" cy="2891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31591" y="2403263"/>
            <a:ext cx="12224818" cy="4535710"/>
          </a:xfrm>
          <a:custGeom>
            <a:avLst/>
            <a:gdLst/>
            <a:ahLst/>
            <a:cxnLst/>
            <a:rect l="l" t="t" r="r" b="b"/>
            <a:pathLst>
              <a:path w="12224818" h="4535710">
                <a:moveTo>
                  <a:pt x="0" y="0"/>
                </a:moveTo>
                <a:lnTo>
                  <a:pt x="12224818" y="0"/>
                </a:lnTo>
                <a:lnTo>
                  <a:pt x="12224818" y="4535710"/>
                </a:lnTo>
                <a:lnTo>
                  <a:pt x="0" y="4535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71499" y="7913487"/>
            <a:ext cx="9545003" cy="149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 b="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Employee Distribution by Country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 b="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"Egypt has the most employees."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 b="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regional workforce strategies.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727" y="600076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Employees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384726" y="3506732"/>
            <a:ext cx="9518548" cy="2491620"/>
          </a:xfrm>
          <a:custGeom>
            <a:avLst/>
            <a:gdLst/>
            <a:ahLst/>
            <a:cxnLst/>
            <a:rect l="l" t="t" r="r" b="b"/>
            <a:pathLst>
              <a:path w="9518548" h="2491620">
                <a:moveTo>
                  <a:pt x="0" y="0"/>
                </a:moveTo>
                <a:lnTo>
                  <a:pt x="9518548" y="0"/>
                </a:lnTo>
                <a:lnTo>
                  <a:pt x="9518548" y="2491619"/>
                </a:lnTo>
                <a:lnTo>
                  <a:pt x="0" y="24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93727" y="600076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Employees 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77014" y="6613582"/>
            <a:ext cx="13282640" cy="16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7"/>
              </a:lnSpc>
              <a:spcBef>
                <a:spcPct val="0"/>
              </a:spcBef>
            </a:pPr>
            <a:r>
              <a:rPr lang="en-US" sz="3176" b="1" u="none" strike="noStrike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Top Salary</a:t>
            </a:r>
          </a:p>
          <a:p>
            <a:pPr marL="0" lvl="0" indent="0" algn="l">
              <a:lnSpc>
                <a:spcPts val="4447"/>
              </a:lnSpc>
              <a:spcBef>
                <a:spcPct val="0"/>
              </a:spcBef>
            </a:pPr>
            <a:r>
              <a:rPr lang="en-US" sz="3176" b="1" u="none" strike="noStrike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"Ashraf Aleid has the highest salary at $3,450"</a:t>
            </a:r>
          </a:p>
          <a:p>
            <a:pPr marL="0" lvl="0" indent="0" algn="l">
              <a:lnSpc>
                <a:spcPts val="4447"/>
              </a:lnSpc>
              <a:spcBef>
                <a:spcPct val="0"/>
              </a:spcBef>
            </a:pPr>
            <a:r>
              <a:rPr lang="en-US" sz="3176" b="1" u="none" strike="noStrike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Explore the significance of top salaries in retention.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10331" y="222348"/>
            <a:ext cx="7653114" cy="4311934"/>
          </a:xfrm>
          <a:custGeom>
            <a:avLst/>
            <a:gdLst/>
            <a:ahLst/>
            <a:cxnLst/>
            <a:rect l="l" t="t" r="r" b="b"/>
            <a:pathLst>
              <a:path w="7653114" h="4311934">
                <a:moveTo>
                  <a:pt x="0" y="0"/>
                </a:moveTo>
                <a:lnTo>
                  <a:pt x="7653114" y="0"/>
                </a:lnTo>
                <a:lnTo>
                  <a:pt x="7653114" y="4311934"/>
                </a:lnTo>
                <a:lnTo>
                  <a:pt x="0" y="43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29" r="-101492" b="-1126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57635" y="4760070"/>
            <a:ext cx="7605810" cy="4354317"/>
          </a:xfrm>
          <a:custGeom>
            <a:avLst/>
            <a:gdLst/>
            <a:ahLst/>
            <a:cxnLst/>
            <a:rect l="l" t="t" r="r" b="b"/>
            <a:pathLst>
              <a:path w="7605810" h="4354317">
                <a:moveTo>
                  <a:pt x="0" y="0"/>
                </a:moveTo>
                <a:lnTo>
                  <a:pt x="7605810" y="0"/>
                </a:lnTo>
                <a:lnTo>
                  <a:pt x="7605810" y="4354317"/>
                </a:lnTo>
                <a:lnTo>
                  <a:pt x="0" y="4354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647" b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7296" y="136623"/>
            <a:ext cx="7274437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Department Dashboard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endParaRPr lang="en-US" sz="450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7296" y="1939524"/>
            <a:ext cx="9484272" cy="635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Sick Leaves by Department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"Manufacturing has the most sick leaves."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Investigate the causes of high sick leaves in manufacturing.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58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58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Employee Gender by Department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Insight: "Manufacturing has 65.34% male employees."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r>
              <a:rPr lang="en-US" sz="2588" b="1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Suggestion: Discuss gender balance in critical departments.</a:t>
            </a: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58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58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58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623"/>
              </a:lnSpc>
              <a:spcBef>
                <a:spcPct val="0"/>
              </a:spcBef>
            </a:pPr>
            <a:endParaRPr lang="en-US" sz="2588" b="1">
              <a:solidFill>
                <a:srgbClr val="145DA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484</Words>
  <Application>Microsoft Office PowerPoint</Application>
  <PresentationFormat>Custom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Poppins</vt:lpstr>
      <vt:lpstr>Arial</vt:lpstr>
      <vt:lpstr>Open Sans Extra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Workforce Metrics and Financial Performance</dc:title>
  <dc:creator>Renad Majed</dc:creator>
  <cp:lastModifiedBy>Renad Majed</cp:lastModifiedBy>
  <cp:revision>1</cp:revision>
  <dcterms:created xsi:type="dcterms:W3CDTF">2006-08-16T00:00:00Z</dcterms:created>
  <dcterms:modified xsi:type="dcterms:W3CDTF">2024-09-16T10:41:08Z</dcterms:modified>
  <dc:identifier>DAGQ6dqM5k8</dc:identifier>
</cp:coreProperties>
</file>